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www.balasubramanyamlanka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medium.com/@sanjaysantokee/cache-design-issues-computer-architecture-organization-fac6ffde9e0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medium.com/@MarcosEmanuelSS/arquitetura-cisc-x-risc-bff79ad756f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463040" y="1005840"/>
            <a:ext cx="7130520" cy="1644120"/>
          </a:xfrm>
          <a:custGeom>
            <a:rect b="b" l="l" r="r" t="t"/>
            <a:pathLst>
              <a:path extrusionOk="0" h="4574" w="19814">
                <a:moveTo>
                  <a:pt x="762" y="0"/>
                </a:moveTo>
                <a:lnTo>
                  <a:pt x="762" y="0"/>
                </a:lnTo>
                <a:cubicBezTo>
                  <a:pt x="628" y="0"/>
                  <a:pt x="497" y="35"/>
                  <a:pt x="381" y="102"/>
                </a:cubicBezTo>
                <a:cubicBezTo>
                  <a:pt x="265" y="169"/>
                  <a:pt x="169" y="265"/>
                  <a:pt x="102" y="381"/>
                </a:cubicBezTo>
                <a:cubicBezTo>
                  <a:pt x="35" y="497"/>
                  <a:pt x="0" y="628"/>
                  <a:pt x="0" y="762"/>
                </a:cubicBezTo>
                <a:lnTo>
                  <a:pt x="0" y="3810"/>
                </a:lnTo>
                <a:lnTo>
                  <a:pt x="0" y="3811"/>
                </a:lnTo>
                <a:cubicBezTo>
                  <a:pt x="0" y="3945"/>
                  <a:pt x="35" y="4076"/>
                  <a:pt x="102" y="4192"/>
                </a:cubicBezTo>
                <a:cubicBezTo>
                  <a:pt x="169" y="4308"/>
                  <a:pt x="265" y="4404"/>
                  <a:pt x="381" y="4471"/>
                </a:cubicBezTo>
                <a:cubicBezTo>
                  <a:pt x="497" y="4538"/>
                  <a:pt x="628" y="4573"/>
                  <a:pt x="762" y="4573"/>
                </a:cubicBezTo>
                <a:lnTo>
                  <a:pt x="19050" y="4573"/>
                </a:lnTo>
                <a:lnTo>
                  <a:pt x="19051" y="4573"/>
                </a:lnTo>
                <a:cubicBezTo>
                  <a:pt x="19185" y="4573"/>
                  <a:pt x="19316" y="4538"/>
                  <a:pt x="19432" y="4471"/>
                </a:cubicBezTo>
                <a:cubicBezTo>
                  <a:pt x="19548" y="4404"/>
                  <a:pt x="19644" y="4308"/>
                  <a:pt x="19711" y="4192"/>
                </a:cubicBezTo>
                <a:cubicBezTo>
                  <a:pt x="19778" y="4076"/>
                  <a:pt x="19813" y="3945"/>
                  <a:pt x="19813" y="3811"/>
                </a:cubicBezTo>
                <a:lnTo>
                  <a:pt x="19813" y="762"/>
                </a:lnTo>
                <a:lnTo>
                  <a:pt x="19813" y="762"/>
                </a:lnTo>
                <a:lnTo>
                  <a:pt x="19813" y="762"/>
                </a:lnTo>
                <a:cubicBezTo>
                  <a:pt x="19813" y="628"/>
                  <a:pt x="19778" y="497"/>
                  <a:pt x="19711" y="381"/>
                </a:cubicBezTo>
                <a:cubicBezTo>
                  <a:pt x="19644" y="265"/>
                  <a:pt x="19548" y="169"/>
                  <a:pt x="19432" y="102"/>
                </a:cubicBezTo>
                <a:cubicBezTo>
                  <a:pt x="19316" y="35"/>
                  <a:pt x="19185" y="0"/>
                  <a:pt x="19051" y="0"/>
                </a:cubicBezTo>
                <a:lnTo>
                  <a:pt x="762" y="0"/>
                </a:lnTo>
              </a:path>
            </a:pathLst>
          </a:custGeom>
          <a:solidFill>
            <a:srgbClr val="DDE8C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Seminários de Python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Computadores &amp; Sistemas Operacionais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468880" y="3474720"/>
            <a:ext cx="4387320" cy="16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Flavio Lichtenstein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Bioinformatics, Systems Biology, and Biostatistics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CENTD – Institututo Butantan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setembro/2020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360" y="360"/>
            <a:ext cx="2132640" cy="7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0"/>
            <a:ext cx="2193840" cy="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GRID computing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623240"/>
            <a:ext cx="5714280" cy="285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4135320" y="5253840"/>
            <a:ext cx="24480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http://www.balasubramanyamlanka.com/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Sistemas Operacionais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136080" y="875160"/>
            <a:ext cx="9944280" cy="470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 sistemas operacionais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 (antiga meta – podia clonar / ser mais fácil e barato)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MacOS (antiga meta – melhor interface gráfica + agilidade)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 (antigamente: difícil de aprender e comandar):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Muito fácil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gráfica similar ao Mac e Windows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rápido SO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maioria das ferramentas são de livre acesso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Têm várias distribuições: Fedora, Ubuntu, Mint, openSuse, Red Hat ...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2468880" y="3474720"/>
            <a:ext cx="4387320" cy="16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Flavio Lichtenstein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Bioinformatics, Systems Biology, and Biostatistics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CENTD – Institututo Butantan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setembro/2020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360" y="360"/>
            <a:ext cx="2132640" cy="7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0"/>
            <a:ext cx="2193840" cy="6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6583680" y="1828800"/>
            <a:ext cx="1192320" cy="72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Dúvidas?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8880" y="731520"/>
            <a:ext cx="3622680" cy="2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Estrutura de um computador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36080" y="809280"/>
            <a:ext cx="9007560" cy="47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 do chip principal de um computador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CPU: central processor unit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480" y="1722240"/>
            <a:ext cx="5065920" cy="28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920240" y="5447520"/>
            <a:ext cx="628992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https://medium.com/@sanjaysantokee/cache-design-issues-computer-architecture-organization-fac6ffde9e08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737360" y="4746600"/>
            <a:ext cx="6034680" cy="65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Hoje, possui vários ‘cores’ ~ 8 CPU’s em uma só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continuará evoluindo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Escalas importantes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74320" y="1334160"/>
            <a:ext cx="9600840" cy="415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Byte = 8 bits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bit = True / False, On / Off = 1 transistor ~ chave eletrônica (liga/desliga)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Byte = 2**8 valores lógicos possíveis = 0 até 255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KB  = 1 Kilo byte    ~ 1024 bytes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MB = 1 Mega byte ~ 1.000.000 bytes = 1 milhão de bytes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GB = 1 Giga byte   ~ 1.000.000.000 bytes = 1 bilhão de bytes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TB  = 1 Tera byte   ~  10**12 = 1 trila de bytes = 1 milhão x 1 milhão bytes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uma página contém ~ 80 linhas x 100 char = 8 Kbytes (sem fotos)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um livro tem 400 páginas ~ 400 * 8 Kbytes = 3.2 Mbytes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 um disco de 1 TB pode conter: 10**12 / 3* 10**6 ~ 3 milhões de livros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4240" y="912960"/>
            <a:ext cx="2770920" cy="1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Principais elementos de um computador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640080" y="1118160"/>
            <a:ext cx="9325080" cy="34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é dividido um computador: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(CISC ou RISC) + cache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(Gbytes / Tbytes, tempo de acesso ~ 10 ns)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Placas de vídeo (com GPUs – graphic processor units)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Discos de armazenamento: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Magnéticos (móveis) – são os HD (hard drives)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 (solid state drives)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4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Diversas interfaces como USB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760" y="4297680"/>
            <a:ext cx="4764600" cy="13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 rot="-4158600">
            <a:off x="7901280" y="2720520"/>
            <a:ext cx="692640" cy="364680"/>
          </a:xfrm>
          <a:custGeom>
            <a:rect b="b" l="l" r="r" t="t"/>
            <a:pathLst>
              <a:path extrusionOk="0" h="854" w="841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7"/>
          <p:cNvSpPr/>
          <p:nvPr/>
        </p:nvSpPr>
        <p:spPr>
          <a:xfrm flipH="1" rot="10767600">
            <a:off x="4536720" y="4209840"/>
            <a:ext cx="672120" cy="364680"/>
          </a:xfrm>
          <a:custGeom>
            <a:rect b="b" l="l" r="r" t="t"/>
            <a:pathLst>
              <a:path extrusionOk="0" h="854" w="841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As diversas partes conversando entre si ...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0" y="1323000"/>
            <a:ext cx="4632120" cy="37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303520" y="1676160"/>
            <a:ext cx="4663080" cy="292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bus: passagem de dados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bus: passagem de endereços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– unidade central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 – read-only memory (boot ~ liga)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 – memória (randômica)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I/O – interfaces de entrada e saída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0" y="0"/>
            <a:ext cx="10078200" cy="91404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RISC: Reduced Instruction Set Computer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CISC: Complex Instruction Set Computer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320" y="1103040"/>
            <a:ext cx="5211720" cy="390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2651760" y="5073840"/>
            <a:ext cx="5028840" cy="3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latin typeface="Arial"/>
                <a:ea typeface="Arial"/>
                <a:cs typeface="Arial"/>
                <a:sym typeface="Arial"/>
              </a:rPr>
              <a:t> Hoje (2020) as arquiteturas trazem um híbrido entre RISC e CISC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20520" y="5438160"/>
            <a:ext cx="455112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https://medium.com/@MarcosEmanuelSS/arquitetura-cisc-x-risc-bff79ad756f9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10078200" cy="72972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Limitações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640080" y="1343160"/>
            <a:ext cx="9325080" cy="34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de Limitações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Bottleneck (von Neuman) x Paralelismo x Grid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4559" lvl="0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Acesso a memória: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RAM: 10 ns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 rígido: 5 a 10 milisegundos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SSD: 35 a 100 microsegundos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4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Espaço em memória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640" lvl="1" marL="360000" marR="0" rtl="0" algn="l">
              <a:lnSpc>
                <a:spcPct val="100000"/>
              </a:lnSpc>
              <a:spcBef>
                <a:spcPts val="100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Espaço em disco (big-data)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240" y="822960"/>
            <a:ext cx="3323520" cy="137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 flipH="1" rot="-37800">
            <a:off x="7133760" y="2191320"/>
            <a:ext cx="672120" cy="364320"/>
          </a:xfrm>
          <a:custGeom>
            <a:rect b="b" l="l" r="r" t="t"/>
            <a:pathLst>
              <a:path extrusionOk="0" h="854" w="841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0" y="0"/>
            <a:ext cx="10078200" cy="100548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Servidor: muitas CPUS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+ GPUs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0320" y="1371600"/>
            <a:ext cx="5211720" cy="3839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286000" y="5303520"/>
            <a:ext cx="5485680" cy="3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latin typeface="arial"/>
                <a:ea typeface="arial"/>
                <a:cs typeface="arial"/>
                <a:sym typeface="arial"/>
              </a:rPr>
              <a:t>por exemplo, nosso servidor (CENTD) tem 144 CPUs e 740 GBytes de memória (quase 1 TB)!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10078200" cy="100548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HPC: high performance computing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strike="noStrike">
                <a:solidFill>
                  <a:srgbClr val="355269"/>
                </a:solidFill>
                <a:latin typeface="arial"/>
                <a:ea typeface="arial"/>
                <a:cs typeface="arial"/>
                <a:sym typeface="arial"/>
              </a:rPr>
              <a:t>Google (GCP), Amazon (AWS), Microsoft (Azure)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60" y="3383280"/>
            <a:ext cx="608256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7680960" y="3383280"/>
            <a:ext cx="1154520" cy="3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latin typeface="Arial"/>
                <a:ea typeface="Arial"/>
                <a:cs typeface="Arial"/>
                <a:sym typeface="Arial"/>
              </a:rPr>
              <a:t>Cloud Computing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1280160"/>
            <a:ext cx="2761200" cy="184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